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772400" cy="10058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/>
          <p:nvPr/>
        </p:nvPicPr>
        <p:blipFill>
          <a:blip r:embed="rId14"/>
          <a:stretch/>
        </p:blipFill>
        <p:spPr>
          <a:xfrm>
            <a:off x="0" y="-15840"/>
            <a:ext cx="12190320" cy="687816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AR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6"/>
          <p:cNvPicPr/>
          <p:nvPr/>
        </p:nvPicPr>
        <p:blipFill>
          <a:blip r:embed="rId14"/>
          <a:stretch/>
        </p:blipFill>
        <p:spPr>
          <a:xfrm>
            <a:off x="0" y="-15840"/>
            <a:ext cx="12190320" cy="68781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AR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523880" y="1122480"/>
            <a:ext cx="9142200" cy="238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1523880" y="3602160"/>
            <a:ext cx="9142200" cy="165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0" name="Imagen 3"/>
          <p:cNvPicPr/>
          <p:nvPr/>
        </p:nvPicPr>
        <p:blipFill>
          <a:blip r:embed="rId2"/>
          <a:stretch/>
        </p:blipFill>
        <p:spPr>
          <a:xfrm>
            <a:off x="-36000" y="50040"/>
            <a:ext cx="12190320" cy="6878160"/>
          </a:xfrm>
          <a:prstGeom prst="rect">
            <a:avLst/>
          </a:prstGeom>
          <a:ln>
            <a:noFill/>
          </a:ln>
        </p:spPr>
      </p:pic>
      <p:sp>
        <p:nvSpPr>
          <p:cNvPr id="81" name="CustomShape 3"/>
          <p:cNvSpPr/>
          <p:nvPr/>
        </p:nvSpPr>
        <p:spPr>
          <a:xfrm>
            <a:off x="3693960" y="5414760"/>
            <a:ext cx="8274240" cy="91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767171"/>
                </a:solidFill>
                <a:latin typeface="Arial"/>
                <a:ea typeface="DejaVu Sans"/>
              </a:rPr>
              <a:t>MEMORIA  ANUAL </a:t>
            </a:r>
            <a:endParaRPr lang="es-AR" sz="20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767171"/>
                </a:solidFill>
                <a:latin typeface="Arial"/>
                <a:ea typeface="DejaVu Sans"/>
              </a:rPr>
              <a:t>2021 – 2022</a:t>
            </a:r>
            <a:endParaRPr lang="es-AR" sz="2000" b="1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3918240" y="6153840"/>
            <a:ext cx="6737760" cy="54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b="1" strike="noStrike" spc="-1" dirty="0" err="1" smtClean="0">
                <a:solidFill>
                  <a:srgbClr val="767171"/>
                </a:solidFill>
                <a:latin typeface="Arial"/>
                <a:ea typeface="DejaVu Sans"/>
              </a:rPr>
              <a:t>Decano</a:t>
            </a:r>
            <a:r>
              <a:rPr lang="en-US" sz="1600" b="1" strike="noStrike" spc="-1" dirty="0" smtClean="0">
                <a:solidFill>
                  <a:srgbClr val="767171"/>
                </a:solidFill>
                <a:latin typeface="Arial"/>
                <a:ea typeface="DejaVu Sans"/>
              </a:rPr>
              <a:t>: </a:t>
            </a:r>
            <a:r>
              <a:rPr lang="en-US" sz="1600" b="1" strike="noStrike" spc="-1" dirty="0" err="1">
                <a:solidFill>
                  <a:srgbClr val="767171"/>
                </a:solidFill>
                <a:latin typeface="Arial"/>
                <a:ea typeface="DejaVu Sans"/>
              </a:rPr>
              <a:t>Ing</a:t>
            </a:r>
            <a:r>
              <a:rPr lang="en-US" sz="1600" b="1" strike="noStrike" spc="-1" dirty="0">
                <a:solidFill>
                  <a:srgbClr val="767171"/>
                </a:solidFill>
                <a:latin typeface="Arial"/>
                <a:ea typeface="DejaVu Sans"/>
              </a:rPr>
              <a:t>. Rodolfo Bloch</a:t>
            </a:r>
            <a:endParaRPr lang="es-AR" sz="16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1" strike="noStrike" spc="-1" dirty="0" err="1">
                <a:solidFill>
                  <a:srgbClr val="767171"/>
                </a:solidFill>
                <a:latin typeface="Arial"/>
                <a:ea typeface="DejaVu Sans"/>
              </a:rPr>
              <a:t>Vicedecana</a:t>
            </a:r>
            <a:r>
              <a:rPr lang="en-US" sz="1600" b="1" strike="noStrike" spc="-1" dirty="0">
                <a:solidFill>
                  <a:srgbClr val="767171"/>
                </a:solidFill>
                <a:latin typeface="Arial"/>
                <a:ea typeface="DejaVu Sans"/>
              </a:rPr>
              <a:t>: Dra. Natalia </a:t>
            </a:r>
            <a:r>
              <a:rPr lang="en-US" sz="1600" b="1" strike="noStrike" spc="-1" dirty="0" err="1">
                <a:solidFill>
                  <a:srgbClr val="767171"/>
                </a:solidFill>
                <a:latin typeface="Arial"/>
                <a:ea typeface="DejaVu Sans"/>
              </a:rPr>
              <a:t>Nuñez</a:t>
            </a:r>
            <a:endParaRPr lang="es-AR" sz="16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1867680"/>
            <a:ext cx="10662840" cy="4553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endParaRPr lang="es-AR" sz="1800" b="0" strike="noStrike" spc="-1" dirty="0"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Nuevas Exhibiciones Instituto y Museo de Ciencias Naturales</a:t>
            </a:r>
            <a:endParaRPr lang="es-AR" sz="1600" b="0" strike="noStrike" spc="-1" dirty="0">
              <a:latin typeface="Arial"/>
            </a:endParaRPr>
          </a:p>
          <a:p>
            <a:pPr marL="46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El Origen y Expansión de los Dinosaurios en Pangea en Base a nuevos yacimientos Triásicos Jurásicos en la Provincia de San Juan. Financiado por Ministerio de Ciencia y Tecnología e Innovación Productiva.</a:t>
            </a:r>
            <a:endParaRPr lang="es-AR" sz="1600" b="0" strike="noStrike" spc="-1" dirty="0">
              <a:latin typeface="Arial"/>
            </a:endParaRPr>
          </a:p>
          <a:p>
            <a:pPr marL="46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Bichos – Monstruos en tu jardín. Financiación Propia. En preparación.</a:t>
            </a:r>
            <a:endParaRPr lang="es-AR" sz="1600" b="0" strike="noStrike" spc="-1" dirty="0">
              <a:latin typeface="Arial"/>
            </a:endParaRPr>
          </a:p>
          <a:p>
            <a:pPr marL="46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Laboratorio Triásico. Financiación Propia. </a:t>
            </a:r>
            <a:endParaRPr lang="es-AR" sz="1600" b="0" strike="noStrike" spc="-1" dirty="0">
              <a:latin typeface="Arial"/>
            </a:endParaRPr>
          </a:p>
          <a:p>
            <a:pPr marL="180000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Centro de Interpretación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Ingentia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Prima –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desarrollo en convenio con la Municipalidad de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Caucete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Guión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desarrollado por Investigadoras del IMCN. Financiado por el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COFECyT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Hallazgo paleontológico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Taytalura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alcoberi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Descubierto por el equipo, dirigido por el Dr. Ricardo Martínez del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IMCN, en </a:t>
            </a:r>
            <a:r>
              <a:rPr lang="es-AR" sz="16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Ischigualasto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 231 millones de años.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Antecesor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los reptiles y serpientes actuales. 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  <a:p>
            <a:pPr marL="285840" indent="-2840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Mención de Honor al valor científico - Distinción del Senado de la Nación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Dr. Ricardo Martínez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Dra. Cecilia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Apaldetti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lang="es-AR" sz="1600" b="0" strike="noStrike" spc="-1" dirty="0">
              <a:latin typeface="Arial"/>
            </a:endParaRPr>
          </a:p>
          <a:p>
            <a:pPr marL="288000">
              <a:lnSpc>
                <a:spcPct val="100000"/>
              </a:lnSpc>
              <a:tabLst>
                <a:tab pos="0" algn="l"/>
              </a:tabLst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Equipo de investigación en paleontología.</a:t>
            </a: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177263" y="2409850"/>
            <a:ext cx="7136640" cy="99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Habilitación del nuevo acueducto de la </a:t>
            </a: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EACUC</a:t>
            </a:r>
          </a:p>
          <a:p>
            <a:pPr marL="1440">
              <a:lnSpc>
                <a:spcPct val="100000"/>
              </a:lnSpc>
              <a:buClr>
                <a:srgbClr val="000000"/>
              </a:buClr>
              <a:buSzPct val="45000"/>
            </a:pPr>
            <a:endParaRPr lang="es-A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Terminación y habilitación de la Sala de Videoconferencias.</a:t>
            </a: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45502" y="4047581"/>
            <a:ext cx="7136640" cy="99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440" algn="ctr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es-AR" sz="4000" b="0" strike="noStrike" spc="-1" dirty="0" smtClean="0">
                <a:latin typeface="Arial"/>
              </a:rPr>
              <a:t>MUCHAS GRACIAS !</a:t>
            </a:r>
            <a:endParaRPr lang="es-AR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1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164960" y="1834200"/>
            <a:ext cx="10186920" cy="35533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</a:pPr>
            <a:r>
              <a:rPr lang="es-AR" sz="20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Con eje en el Plan Estratégico de Fortalecimiento y Desarrollo Institucional, la gestión de la Facultad de Ciencias Exactas, Físicas y Naturales (FCEFN), durante el año académico 2021-2022, siguió el camino de la integración de las actividades de docencia, investigación y extensión.</a:t>
            </a:r>
            <a:endParaRPr lang="es-A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</a:pPr>
            <a:endParaRPr lang="es-A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</a:pPr>
            <a:endParaRPr lang="es-AR" sz="2000" b="0" strike="noStrike" spc="-1" dirty="0">
              <a:latin typeface="Arial"/>
            </a:endParaRPr>
          </a:p>
          <a:p>
            <a:pPr marL="216000" indent="-214560"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  <a:buClr>
                <a:srgbClr val="000000"/>
              </a:buClr>
              <a:buFont typeface="Symbol"/>
              <a:buChar char=""/>
            </a:pPr>
            <a:r>
              <a:rPr lang="es-AR" sz="20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Puesta en funcionamiento de la Secretaría de Planificación y Evaluación de la Gestión.</a:t>
            </a:r>
            <a:endParaRPr lang="es-A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</a:pPr>
            <a:endParaRPr lang="es-A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6"/>
              </a:spcBef>
              <a:spcAft>
                <a:spcPts val="286"/>
              </a:spcAft>
            </a:pPr>
            <a:endParaRPr lang="es-AR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92000" y="1944000"/>
            <a:ext cx="10438560" cy="45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 Licenciatura en Física. Ord. 5/2021-CD-FCEFN y Ord. 34/2021-CS. 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Inició su dictado en 2022.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Ingresaron 20 estudiantes: 7 son ingresantes a 1° año y 13 se encuentran realizando trámites de equivalencias desde el Prof. de Física y de otras carreras.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Convenio con la Fac de Ciencias Físico Matemáticas y Naturales de la UNSL.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Apoyo económico de la SECITI para capacitaciones de docentes.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Presentada solicitud de cargos a SPU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AR" sz="1600" b="0" strike="noStrike" spc="-1">
              <a:latin typeface="Arial"/>
            </a:endParaRPr>
          </a:p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 Tecnicatura en Exploración Geológica (TUEG) en Calingasta</a:t>
            </a:r>
            <a:endParaRPr lang="es-AR" sz="1600" b="0" strike="noStrike" spc="-1">
              <a:latin typeface="Arial"/>
            </a:endParaRPr>
          </a:p>
          <a:p>
            <a:pPr marL="144000">
              <a:lnSpc>
                <a:spcPct val="90000"/>
              </a:lnSpc>
              <a:spcBef>
                <a:spcPts val="283"/>
              </a:spcBef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Dictada por convenio con la Cámara Minera de San Juan, la Municipalidad de Calingasta y el Gobierno de la Provincia, se inició el dictado de la TUEG en ese departamento</a:t>
            </a:r>
            <a:r>
              <a:rPr lang="es-A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600" b="0" strike="noStrike" spc="-1">
              <a:latin typeface="Arial"/>
            </a:endParaRPr>
          </a:p>
          <a:p>
            <a:pPr marL="144000">
              <a:lnSpc>
                <a:spcPct val="100000"/>
              </a:lnSpc>
              <a:spcBef>
                <a:spcPts val="283"/>
              </a:spcBef>
            </a:pPr>
            <a:endParaRPr lang="es-AR" sz="1600" b="0" strike="noStrike" spc="-1">
              <a:latin typeface="Arial"/>
            </a:endParaRPr>
          </a:p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 SIED (Sistema Integrado de Educación a Distancia)</a:t>
            </a:r>
            <a:endParaRPr lang="es-AR" sz="16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AR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El SIED base de la FCEFN, se integra como parte del SIED- UNSJ- Res. Nº 1096/2021-FCEFN.</a:t>
            </a:r>
            <a:endParaRPr lang="es-AR" sz="15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</a:pPr>
            <a:r>
              <a:rPr lang="es-AR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Por Ord N° 02/2020 CS, se designó al GATIE (Gabinete de Tecnologías Informáticas para la Educación) como unidad de vinculación entre la FCEFN y el Área de Educación a Distancia de la UNSJ. </a:t>
            </a:r>
            <a:endParaRPr lang="es-AR" sz="1500" b="0" strike="noStrike" spc="-1">
              <a:latin typeface="Arial"/>
            </a:endParaRPr>
          </a:p>
          <a:p>
            <a:pPr marL="108000">
              <a:lnSpc>
                <a:spcPct val="100000"/>
              </a:lnSpc>
            </a:pPr>
            <a:endParaRPr lang="es-AR" sz="15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s-AR" sz="1500" b="0" strike="noStrike" spc="-1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s-AR" sz="15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838080" y="1942560"/>
            <a:ext cx="10513800" cy="461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285840" indent="-2840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Escuela </a:t>
            </a:r>
            <a:r>
              <a:rPr lang="es-AR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Formación Profesional (SPU) – Línea </a:t>
            </a:r>
            <a:r>
              <a:rPr lang="es-AR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fortalecimiento</a:t>
            </a:r>
            <a:endParaRPr lang="es-AR" sz="1700" b="0" strike="noStrike" spc="-1" dirty="0">
              <a:latin typeface="Arial"/>
            </a:endParaRPr>
          </a:p>
          <a:p>
            <a:pPr marL="252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Tecnicatura Universitaria en Exploración Geológica</a:t>
            </a:r>
            <a:endParaRPr lang="es-AR" sz="1700" b="0" strike="noStrike" spc="-1" dirty="0">
              <a:latin typeface="Arial"/>
            </a:endParaRPr>
          </a:p>
          <a:p>
            <a:pPr marL="252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Tecnicatura Universitaria en Programación </a:t>
            </a:r>
            <a:r>
              <a:rPr lang="es-AR" sz="1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Web</a:t>
            </a:r>
          </a:p>
          <a:p>
            <a:pPr marL="228600" indent="-226800">
              <a:lnSpc>
                <a:spcPct val="9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s-AR" sz="1700" b="1" spc="-1" dirty="0" smtClean="0">
              <a:solidFill>
                <a:srgbClr val="000000"/>
              </a:solidFill>
            </a:endParaRPr>
          </a:p>
          <a:p>
            <a:pPr marL="228600" indent="-226800">
              <a:lnSpc>
                <a:spcPct val="9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700" b="1" spc="-1" dirty="0">
                <a:solidFill>
                  <a:srgbClr val="000000"/>
                </a:solidFill>
                <a:latin typeface="Arial"/>
                <a:ea typeface="DejaVu Sans"/>
              </a:rPr>
              <a:t>Fortalecimiento Licenciatura en Biología </a:t>
            </a:r>
          </a:p>
          <a:p>
            <a:pPr marL="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spc="-1" dirty="0">
                <a:solidFill>
                  <a:srgbClr val="000000"/>
                </a:solidFill>
                <a:latin typeface="Arial"/>
                <a:ea typeface="DejaVu Sans"/>
              </a:rPr>
              <a:t>Se presentó ante la Secretaría de Políticas Universitarias un Plan de Fortalecimiento, solicitando cargos docentes y equipamiento de laboratorios.</a:t>
            </a:r>
          </a:p>
          <a:p>
            <a:pPr marL="228600" indent="-226800">
              <a:lnSpc>
                <a:spcPct val="12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endParaRPr lang="es-AR" sz="1700" b="1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228600" indent="-226800">
              <a:lnSpc>
                <a:spcPct val="12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7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Programa </a:t>
            </a:r>
            <a:r>
              <a:rPr lang="es-AR" sz="1700" b="1" spc="-1" dirty="0">
                <a:solidFill>
                  <a:srgbClr val="000000"/>
                </a:solidFill>
                <a:latin typeface="Arial"/>
                <a:ea typeface="DejaVu Sans"/>
              </a:rPr>
              <a:t>HUARPE de automatización de bibliotecas- Puesta en funcionamiento</a:t>
            </a:r>
          </a:p>
          <a:p>
            <a:pPr marL="252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spc="-1" dirty="0">
                <a:solidFill>
                  <a:srgbClr val="000000"/>
                </a:solidFill>
                <a:latin typeface="Arial"/>
                <a:ea typeface="DejaVu Sans"/>
              </a:rPr>
              <a:t>Elaborado por la FCEFN y financiado por Rectorado</a:t>
            </a:r>
          </a:p>
          <a:p>
            <a:pPr marL="252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endParaRPr lang="es-AR" sz="1700" strike="noStrike" spc="-1" dirty="0">
              <a:latin typeface="Arial"/>
            </a:endParaRPr>
          </a:p>
          <a:p>
            <a:pPr marL="285840" indent="-2840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Jornadas Exactas Investiga</a:t>
            </a:r>
            <a:endParaRPr lang="es-AR" sz="1700" b="0" strike="noStrike" spc="-1" dirty="0">
              <a:latin typeface="Arial"/>
            </a:endParaRPr>
          </a:p>
          <a:p>
            <a:pPr marL="216000" algn="just">
              <a:lnSpc>
                <a:spcPct val="9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Presentaciones de Proyectos CICITCA, PROJOVI y PDTS. Mayo 2021.</a:t>
            </a:r>
            <a:endParaRPr lang="es-AR" sz="1700" b="0" strike="noStrike" spc="-1" dirty="0">
              <a:latin typeface="Arial"/>
            </a:endParaRPr>
          </a:p>
          <a:p>
            <a:pPr marL="285840" indent="-2840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endParaRPr lang="es-AR" sz="17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840" indent="-2840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7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Ciclo </a:t>
            </a:r>
            <a:r>
              <a:rPr lang="es-AR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charlas </a:t>
            </a:r>
            <a:r>
              <a:rPr lang="es-AR" sz="17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Investigá</a:t>
            </a:r>
            <a:r>
              <a:rPr lang="es-AR" sz="17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en Exactas.</a:t>
            </a:r>
            <a:endParaRPr lang="es-AR" sz="1700" b="0" strike="noStrike" spc="-1" dirty="0">
              <a:latin typeface="Arial"/>
            </a:endParaRPr>
          </a:p>
          <a:p>
            <a:pPr marL="252000" algn="just">
              <a:lnSpc>
                <a:spcPct val="9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Realizado en el mes de noviembre de 2021. Semana de la Ciencia, </a:t>
            </a:r>
            <a:r>
              <a:rPr lang="es-AR" sz="17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MINCyT</a:t>
            </a:r>
            <a:r>
              <a:rPr lang="es-A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700" b="0" strike="noStrike" spc="-1" dirty="0">
              <a:latin typeface="Arial"/>
            </a:endParaRPr>
          </a:p>
          <a:p>
            <a:pPr marL="1440">
              <a:lnSpc>
                <a:spcPct val="9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66080" y="2340000"/>
            <a:ext cx="10320480" cy="32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256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pc="-1" dirty="0">
                <a:solidFill>
                  <a:srgbClr val="000000"/>
                </a:solidFill>
              </a:rPr>
              <a:t>Construyendo tu Perfil Profesional: </a:t>
            </a:r>
            <a:r>
              <a:rPr lang="es-AR" sz="1600" spc="-1" dirty="0">
                <a:solidFill>
                  <a:srgbClr val="000000"/>
                </a:solidFill>
              </a:rPr>
              <a:t>Destinatarios estudiantes. Res. N° 450/2021-CD-FCEFN</a:t>
            </a:r>
            <a:endParaRPr lang="es-AR" sz="1600" spc="-1" dirty="0"/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s-AR" sz="1600" b="1" strike="noStrike" spc="-1" dirty="0" smtClean="0">
              <a:solidFill>
                <a:srgbClr val="000000"/>
              </a:solidFill>
              <a:ea typeface="DejaVu Sans"/>
            </a:endParaRPr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 smtClean="0">
                <a:solidFill>
                  <a:srgbClr val="000000"/>
                </a:solidFill>
                <a:ea typeface="DejaVu Sans"/>
              </a:rPr>
              <a:t>Puntos </a:t>
            </a:r>
            <a:r>
              <a:rPr lang="es-AR" sz="1600" b="1" strike="noStrike" spc="-1" dirty="0">
                <a:solidFill>
                  <a:srgbClr val="000000"/>
                </a:solidFill>
                <a:ea typeface="DejaVu Sans"/>
              </a:rPr>
              <a:t>de Inclusión Digital 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Se generaron 4 Puntos de Inclusión Digital, localizados en sitios estratégicos de concurrencia de estudiantes.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endParaRPr lang="es-AR" sz="1600" b="0" strike="noStrike" spc="-1" dirty="0"/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ea typeface="DejaVu Sans"/>
              </a:rPr>
              <a:t>Habilitación del uso de las 26 computadoras adquiridas por la UNSJ, para uso de estudiantes. </a:t>
            </a:r>
            <a:r>
              <a:rPr lang="es-AR" sz="1600" strike="noStrike" spc="-1" dirty="0">
                <a:solidFill>
                  <a:srgbClr val="000000"/>
                </a:solidFill>
                <a:ea typeface="DejaVu Sans"/>
              </a:rPr>
              <a:t>Gestionado por la Biblioteca de la Facultad</a:t>
            </a:r>
            <a:r>
              <a:rPr lang="es-AR" sz="16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es-AR" sz="1600" b="0" strike="noStrike" spc="-1" dirty="0"/>
          </a:p>
          <a:p>
            <a:pPr>
              <a:lnSpc>
                <a:spcPct val="100000"/>
              </a:lnSpc>
            </a:pPr>
            <a:endParaRPr lang="es-AR" sz="1600" b="0" strike="noStrike" spc="-1" dirty="0"/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ea typeface="DejaVu Sans"/>
              </a:rPr>
              <a:t>Becas Conectividad</a:t>
            </a:r>
            <a:endParaRPr lang="es-AR" sz="1600" b="0" strike="noStrike" spc="-1" dirty="0"/>
          </a:p>
          <a:p>
            <a:pPr marL="396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140 mensuales</a:t>
            </a:r>
            <a:endParaRPr lang="es-AR" sz="1600" b="0" strike="noStrike" spc="-1" dirty="0"/>
          </a:p>
          <a:p>
            <a:pPr marL="396000">
              <a:lnSpc>
                <a:spcPct val="100000"/>
              </a:lnSpc>
            </a:pPr>
            <a:endParaRPr lang="es-AR" sz="1600" b="0" strike="noStrike" spc="-1" dirty="0"/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ea typeface="DejaVu Sans"/>
              </a:rPr>
              <a:t>Curso de Ingreso 2023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Entre los meses de abril del año 2022 y junio del año 2023. 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Consta de cursos de Apoyo en Matemáticas y en Lectura y Comprensión de Textos a ser dictados en: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Modalidad Extendida (abril a octubre), Modalidad Libre (diciembre) y Modalidad Intensiva (febrero – marzo).</a:t>
            </a:r>
            <a:endParaRPr lang="es-AR" sz="1600" b="0" strike="noStrike" spc="-1" dirty="0"/>
          </a:p>
          <a:p>
            <a:pPr marL="432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ea typeface="DejaVu Sans"/>
              </a:rPr>
              <a:t>Talleres: Acceso al Aula Virtual, Ambientación a la Vida Universitaria y Conocimientos Específicos.</a:t>
            </a:r>
            <a:endParaRPr lang="es-AR" sz="1600" b="0" strike="noStrike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s-AR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s-AR" sz="18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38080" y="1921680"/>
            <a:ext cx="9960480" cy="51445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Taller Saberes y Prácticas feministas en experiencias de Integración curricular. </a:t>
            </a: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lang="es-AR" sz="1600" b="0" strike="noStrike" spc="-1" dirty="0">
              <a:latin typeface="Arial"/>
            </a:endParaRPr>
          </a:p>
          <a:p>
            <a:pPr marL="360000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Dictado al personal docente por GAGES </a:t>
            </a:r>
            <a:r>
              <a:rPr lang="es-E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(Grupo de Articulación en Género y Educación Superior) </a:t>
            </a: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la UNSJ y El Telar, de Córdoba.  Objetivo: Sensibilizar sobre una visión feminista en sus prácticas docentes.</a:t>
            </a:r>
            <a:endParaRPr lang="es-AR" sz="1600" b="0" strike="noStrike" spc="-1" dirty="0">
              <a:latin typeface="Arial"/>
            </a:endParaRPr>
          </a:p>
          <a:p>
            <a:pPr marL="360000">
              <a:lnSpc>
                <a:spcPct val="120000"/>
              </a:lnSpc>
            </a:pPr>
            <a:endParaRPr lang="es-AR" sz="1600" b="0" strike="noStrike" spc="-1" dirty="0">
              <a:latin typeface="Arial"/>
            </a:endParaRPr>
          </a:p>
          <a:p>
            <a:pPr marL="285840" indent="-28404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Prácticas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Socieducativas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(PSE):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Curricularización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la extensión universitaria. - Ordenanza </a:t>
            </a:r>
            <a:r>
              <a:rPr lang="es-AR" sz="1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12/2020-CS.</a:t>
            </a:r>
            <a:endParaRPr lang="es-AR" sz="1500" b="0" strike="noStrike" spc="-1" dirty="0">
              <a:latin typeface="Arial"/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Fortalecimiento de las experiencias de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curricularización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la extensión que se realizan en la Facultad y de capacitación.</a:t>
            </a:r>
            <a:endParaRPr lang="es-AR" sz="1600" b="0" strike="noStrike" spc="-1" dirty="0">
              <a:latin typeface="Arial"/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Encuentros de sensibilización, puesta en funcionamiento de la Ordenanza 12/2020 CS</a:t>
            </a:r>
            <a:endParaRPr lang="es-AR" sz="1600" b="0" strike="noStrike" spc="-1" dirty="0">
              <a:latin typeface="Arial"/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Plan de Capacitación. </a:t>
            </a:r>
            <a:endParaRPr lang="es-AR" sz="1600" b="0" strike="noStrike" spc="-1" dirty="0">
              <a:latin typeface="Arial"/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Constitución de la Mesa de Prácticas Socioeducativas, con la finalidad de instrumentar la Ordenanza 12/2020 CS</a:t>
            </a:r>
            <a:r>
              <a:rPr lang="es-AR" sz="1600" spc="-1" dirty="0">
                <a:solidFill>
                  <a:srgbClr val="000000"/>
                </a:solidFill>
              </a:rPr>
              <a:t>. </a:t>
            </a:r>
            <a:endParaRPr lang="es-AR" sz="1600" spc="-1" dirty="0" smtClean="0">
              <a:solidFill>
                <a:srgbClr val="000000"/>
              </a:solidFill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spc="-1" dirty="0" smtClean="0">
                <a:solidFill>
                  <a:srgbClr val="000000"/>
                </a:solidFill>
              </a:rPr>
              <a:t>Implementándose </a:t>
            </a:r>
            <a:r>
              <a:rPr lang="es-AR" sz="1600" spc="-1" dirty="0">
                <a:solidFill>
                  <a:srgbClr val="000000"/>
                </a:solidFill>
              </a:rPr>
              <a:t>en tres de los cuatro departamentos y en preparación en el restante</a:t>
            </a:r>
            <a:endParaRPr lang="es-AR" sz="1600" b="0" strike="noStrike" spc="-1" dirty="0">
              <a:latin typeface="Arial"/>
            </a:endParaRPr>
          </a:p>
          <a:p>
            <a:pPr marL="537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Constitución de la Red Regional de PSE entre la FCEFN, FAUD de la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UNSJ, 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 Facultad de Ciencias Humanas de la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UNSL y la Facultad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Filosofía y Letras de la </a:t>
            </a:r>
            <a:r>
              <a:rPr lang="es-A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UNCuyo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600" b="0" strike="noStrike" spc="-1" dirty="0">
              <a:latin typeface="Arial"/>
            </a:endParaRPr>
          </a:p>
          <a:p>
            <a:pPr marL="252000">
              <a:lnSpc>
                <a:spcPct val="120000"/>
              </a:lnSpc>
            </a:pP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600" b="0" strike="noStrike" spc="-1" dirty="0">
              <a:latin typeface="Arial"/>
            </a:endParaRPr>
          </a:p>
          <a:p>
            <a:pPr marL="252000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38080" y="2052000"/>
            <a:ext cx="10513800" cy="466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Consejo Asesor de Monitoreo Ambiental – Dirección de Observatorio Ambiental – </a:t>
            </a:r>
            <a:endParaRPr lang="es-AR" sz="1600" b="0" strike="noStrike" spc="-1" dirty="0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Secretaría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Estado de Ambiente y Desarrollo Sustentable.</a:t>
            </a:r>
            <a:endParaRPr lang="es-AR" sz="1600" b="0" strike="noStrike" spc="-1" dirty="0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Presentación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trabajos. Investigadores/as que están desarrollando temáticas ambientales en la FCEFN.</a:t>
            </a:r>
            <a:endParaRPr lang="es-AR" sz="1600" b="0" strike="noStrike" spc="-1" dirty="0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Primer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Seminario Interinstitucional de Cambio Climático en la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Pcia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San Juan –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Anchipurac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- 26/5</a:t>
            </a:r>
            <a:endParaRPr lang="es-AR" sz="1600" b="0" strike="noStrike" spc="-1" dirty="0"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Inventario de glaciares. Actualización del nivel 1, cuenca del Río San Juan. Gabinete GGNCC.</a:t>
            </a:r>
            <a:endParaRPr lang="es-A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Supervisión y colaboración científica de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linea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base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criótica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de Pachón. Gabinete GGNCC.</a:t>
            </a:r>
            <a:endParaRPr lang="es-A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  <a:p>
            <a:pPr marL="36000" indent="-214920" algn="just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Telescopio </a:t>
            </a:r>
            <a:r>
              <a:rPr lang="es-AR" sz="1600" b="1" i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High </a:t>
            </a:r>
            <a:r>
              <a:rPr lang="es-AR" sz="1600" b="1" i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Altitude</a:t>
            </a:r>
            <a:r>
              <a:rPr lang="es-AR" sz="1600" b="1" i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600" b="1" i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THz</a:t>
            </a:r>
            <a:r>
              <a:rPr lang="es-AR" sz="1600" b="1" i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Solar </a:t>
            </a:r>
            <a:r>
              <a:rPr lang="es-AR" sz="1600" b="1" i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photometer</a:t>
            </a:r>
            <a:r>
              <a:rPr lang="es-AR" sz="1600" b="1" i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.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Instalación y puesta en operación del telescopio en la Estación 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   </a:t>
            </a:r>
          </a:p>
          <a:p>
            <a:pPr algn="just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s-AR" sz="1500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spc="-1" dirty="0" smtClean="0">
                <a:solidFill>
                  <a:srgbClr val="000000"/>
                </a:solidFill>
                <a:latin typeface="Arial"/>
                <a:ea typeface="Noto Sans CJK SC"/>
              </a:rPr>
              <a:t>     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de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altura Carlos 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Cesco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. Colaboración OAFA con la “Universidad Presbiteriana Mackenzie” de Brasil, “Centro de 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Rádio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endParaRPr lang="es-AR" sz="1500" b="0" strike="noStrike" spc="-1" dirty="0" smtClean="0">
              <a:solidFill>
                <a:srgbClr val="000000"/>
              </a:solidFill>
              <a:latin typeface="Arial"/>
              <a:ea typeface="Noto Sans CJK SC"/>
            </a:endParaRPr>
          </a:p>
          <a:p>
            <a:pPr algn="just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s-AR" sz="1500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spc="-1" dirty="0" smtClean="0">
                <a:solidFill>
                  <a:srgbClr val="000000"/>
                </a:solidFill>
                <a:latin typeface="Arial"/>
                <a:ea typeface="Noto Sans CJK SC"/>
              </a:rPr>
              <a:t>     </a:t>
            </a:r>
            <a:r>
              <a:rPr lang="es-AR" sz="1500" b="0" strike="noStrike" spc="-1" dirty="0" err="1" smtClean="0">
                <a:solidFill>
                  <a:srgbClr val="000000"/>
                </a:solidFill>
                <a:latin typeface="Arial"/>
                <a:ea typeface="Noto Sans CJK SC"/>
              </a:rPr>
              <a:t>Astronomia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e Astrofísica Mackenzie” (CRAAM). Detección de fulguraciones solares no estudiadas hasta ahora. </a:t>
            </a:r>
            <a:endParaRPr lang="es-AR" sz="15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283"/>
              </a:spcBef>
              <a:tabLst>
                <a:tab pos="0" algn="l"/>
              </a:tabLst>
            </a:pPr>
            <a:endParaRPr lang="es-AR" sz="1500" b="0" strike="noStrike" spc="-1" dirty="0">
              <a:latin typeface="Arial"/>
            </a:endParaRPr>
          </a:p>
          <a:p>
            <a:pPr marL="36000" indent="-21492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ES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 Proyecto CART. 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“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Chinese-Argentine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Radio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Telescope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”.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Colaboración UNSJ con “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National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Astronomics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endParaRPr lang="es-AR" sz="1500" b="0" strike="noStrike" spc="-1" dirty="0" smtClean="0">
              <a:solidFill>
                <a:srgbClr val="000000"/>
              </a:solidFill>
              <a:latin typeface="Arial"/>
              <a:ea typeface="Noto Sans CJK SC"/>
            </a:endParaRPr>
          </a:p>
          <a:p>
            <a:pPr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s-AR" sz="1500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spc="-1" dirty="0" smtClean="0">
                <a:solidFill>
                  <a:srgbClr val="000000"/>
                </a:solidFill>
                <a:latin typeface="Arial"/>
                <a:ea typeface="Noto Sans CJK SC"/>
              </a:rPr>
              <a:t>    </a:t>
            </a:r>
            <a:r>
              <a:rPr lang="es-AR" sz="1500" b="0" strike="noStrike" spc="-1" dirty="0" err="1" smtClean="0">
                <a:solidFill>
                  <a:srgbClr val="000000"/>
                </a:solidFill>
                <a:latin typeface="Arial"/>
                <a:ea typeface="Noto Sans CJK SC"/>
              </a:rPr>
              <a:t>Observatories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of China”(NAOC), “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Academy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of </a:t>
            </a:r>
            <a:r>
              <a:rPr lang="es-AR" sz="1500" b="0" strike="noStrike" spc="-1" dirty="0" err="1">
                <a:solidFill>
                  <a:srgbClr val="000000"/>
                </a:solidFill>
                <a:latin typeface="Arial"/>
                <a:ea typeface="Noto Sans CJK SC"/>
              </a:rPr>
              <a:t>Science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” (CAS),  Consejo Nacional de Investigaciones Científicas y 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</a:p>
          <a:p>
            <a:pPr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s-AR" sz="1500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lang="es-AR" sz="1500" spc="-1" dirty="0" smtClean="0">
                <a:solidFill>
                  <a:srgbClr val="000000"/>
                </a:solidFill>
                <a:latin typeface="Arial"/>
                <a:ea typeface="Noto Sans CJK SC"/>
              </a:rPr>
              <a:t>    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Técnicas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(CONICET) y Secretaria de Ciencia, Tecnología e Innovación (SECITI) del Gobierno de </a:t>
            </a:r>
            <a:r>
              <a:rPr lang="es-AR" sz="1500" b="0" strike="noStrike" spc="-1" dirty="0" smtClean="0">
                <a:solidFill>
                  <a:srgbClr val="000000"/>
                </a:solidFill>
                <a:latin typeface="Arial"/>
                <a:ea typeface="Noto Sans CJK SC"/>
              </a:rPr>
              <a:t>San Juan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. </a:t>
            </a:r>
            <a:endParaRPr lang="es-AR" sz="15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79320" y="1785240"/>
            <a:ext cx="9831240" cy="51999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6000" indent="-215280"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Ingreso a Carrera de CONICET para perfiles específicos.</a:t>
            </a:r>
            <a:endParaRPr lang="es-AR" sz="1600" b="0" strike="noStrike" spc="-1" dirty="0">
              <a:latin typeface="Arial"/>
            </a:endParaRPr>
          </a:p>
          <a:p>
            <a:pPr marL="216000"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 generaron tres perfiles orientados a trabajar en el proyecto CART (radioastronomía, ing. electrónica e informática), para ingresos a Carrera de Investigador Científico (CIC) de CONICET. Se presentaron cuatro  postulantes. En proceso de evaluación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s-AR" sz="1600" spc="-1" dirty="0">
              <a:latin typeface="Arial"/>
            </a:endParaRPr>
          </a:p>
          <a:p>
            <a:pPr marL="216000"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lang="es-AR" sz="16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000" indent="-215280"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SEAyDS</a:t>
            </a: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Convenio para la edición de libro</a:t>
            </a:r>
            <a:endParaRPr lang="es-AR" sz="1600" b="0" strike="noStrike" spc="-1" dirty="0">
              <a:latin typeface="Arial"/>
            </a:endParaRPr>
          </a:p>
          <a:p>
            <a:pPr marL="252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500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ejemplares del libro Requerimientos hídricos del arbolado urbano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 Gabinete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Geología ambiental.</a:t>
            </a:r>
            <a:endParaRPr lang="es-AR" sz="1600" b="0" strike="noStrike" spc="-1" dirty="0">
              <a:latin typeface="Arial"/>
            </a:endParaRPr>
          </a:p>
          <a:p>
            <a:pPr marL="36000" indent="-21528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endParaRPr lang="es-AR" sz="16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000" indent="-21528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Diplomatura en Competencias Digitales para la virtualidad</a:t>
            </a:r>
            <a:endParaRPr lang="es-A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 alcance latinoamericano. Cerca de </a:t>
            </a:r>
            <a:r>
              <a:rPr lang="es-AR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400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participantes</a:t>
            </a:r>
            <a:endParaRPr lang="es-A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tabLst>
                <a:tab pos="0" algn="l"/>
              </a:tabLst>
            </a:pP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AR" sz="16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000" indent="-21528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Renovación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del financiamiento por parte de la CUAA, para dos nuevas cohortes de la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Maestria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en Geotermia aplicada- Convenio con Universidad de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Bochum</a:t>
            </a:r>
            <a:endParaRPr lang="es-A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tabLst>
                <a:tab pos="0" algn="l"/>
              </a:tabLst>
            </a:pPr>
            <a:endParaRPr lang="es-AR" sz="16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000" indent="-21528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Fundación </a:t>
            </a:r>
            <a:r>
              <a:rPr lang="es-AR" sz="1600" b="1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Sadosky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Capacitación de capacitadores docentes del nivel medio en Programación y didáctica de la programación.</a:t>
            </a:r>
            <a:endParaRPr lang="es-AR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tabLst>
                <a:tab pos="0" algn="l"/>
              </a:tabLst>
            </a:pP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2362680"/>
            <a:ext cx="10662840" cy="40304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528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pc="-1" dirty="0" smtClean="0">
                <a:solidFill>
                  <a:srgbClr val="000000"/>
                </a:solidFill>
              </a:rPr>
              <a:t>Participación </a:t>
            </a:r>
            <a:r>
              <a:rPr lang="es-AR" sz="1600" b="1" spc="-1" dirty="0">
                <a:solidFill>
                  <a:srgbClr val="000000"/>
                </a:solidFill>
              </a:rPr>
              <a:t>en la Jornada de Debate Argentina 2030. </a:t>
            </a:r>
            <a:r>
              <a:rPr lang="es-AR" sz="1600" spc="-1" dirty="0">
                <a:solidFill>
                  <a:srgbClr val="000000"/>
                </a:solidFill>
              </a:rPr>
              <a:t>Los desafíos de la Ciencia y la Tecnología.         Organizado por los Ministerios de Ciencia, Tecnología e Innovación y de Educación de la Nación, para        debatir los desafíos presentes y futuros del país, con el fin de generar la </a:t>
            </a:r>
            <a:r>
              <a:rPr lang="es-AR" sz="1600" b="1" spc="-1" dirty="0">
                <a:solidFill>
                  <a:srgbClr val="000000"/>
                </a:solidFill>
              </a:rPr>
              <a:t>agenda de </a:t>
            </a:r>
            <a:r>
              <a:rPr lang="es-AR" sz="1600" b="1" spc="-1" dirty="0" err="1">
                <a:solidFill>
                  <a:srgbClr val="000000"/>
                </a:solidFill>
              </a:rPr>
              <a:t>CyT</a:t>
            </a:r>
            <a:r>
              <a:rPr lang="es-AR" sz="1600" b="1" spc="-1" dirty="0">
                <a:solidFill>
                  <a:srgbClr val="000000"/>
                </a:solidFill>
              </a:rPr>
              <a:t> 2030</a:t>
            </a:r>
            <a:r>
              <a:rPr lang="es-AR" sz="1600" spc="-1" dirty="0" smtClean="0">
                <a:solidFill>
                  <a:srgbClr val="000000"/>
                </a:solidFill>
              </a:rPr>
              <a:t>.</a:t>
            </a:r>
          </a:p>
          <a:p>
            <a:pPr marL="720" algn="just">
              <a:buClr>
                <a:srgbClr val="000000"/>
              </a:buClr>
              <a:buSzPct val="45000"/>
            </a:pPr>
            <a:r>
              <a:rPr lang="es-AR" sz="1600" spc="-1" dirty="0" smtClean="0">
                <a:solidFill>
                  <a:srgbClr val="000000"/>
                </a:solidFill>
              </a:rPr>
              <a:t>    Programas </a:t>
            </a:r>
            <a:r>
              <a:rPr lang="es-AR" sz="1600" b="1" spc="-1" dirty="0" smtClean="0">
                <a:solidFill>
                  <a:srgbClr val="000000"/>
                </a:solidFill>
              </a:rPr>
              <a:t>Equipar Ciencia</a:t>
            </a:r>
            <a:r>
              <a:rPr lang="es-AR" sz="1600" spc="-1" dirty="0" smtClean="0">
                <a:solidFill>
                  <a:srgbClr val="000000"/>
                </a:solidFill>
              </a:rPr>
              <a:t> y </a:t>
            </a:r>
            <a:r>
              <a:rPr lang="es-AR" sz="1600" b="1" spc="-1" dirty="0" smtClean="0">
                <a:solidFill>
                  <a:srgbClr val="000000"/>
                </a:solidFill>
              </a:rPr>
              <a:t>Construir Ciencia.</a:t>
            </a:r>
            <a:endParaRPr lang="es-AR" sz="1600" b="1" spc="-1" dirty="0"/>
          </a:p>
          <a:p>
            <a:pPr marL="216000" indent="-2152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s-AR" sz="1600" b="1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216000" indent="-2152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Instituto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Astronómico Chino-Argentino</a:t>
            </a:r>
            <a:endParaRPr lang="es-AR" sz="1600" b="0" strike="noStrike" spc="-1" dirty="0">
              <a:latin typeface="Arial"/>
            </a:endParaRPr>
          </a:p>
          <a:p>
            <a:pPr marL="144000" algn="just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Sitio: Predio del CUIM. Consta de Laboratorios, oficinas para investigadores, salas de reunión y residencia temporal para investigadores.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En etapa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 Proyecto.</a:t>
            </a:r>
            <a:endParaRPr lang="es-AR" sz="1600" b="0" strike="noStrike" spc="-1" dirty="0">
              <a:latin typeface="Arial"/>
            </a:endParaRPr>
          </a:p>
          <a:p>
            <a:pPr marL="144000" algn="just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  <a:p>
            <a:pPr marL="144000" indent="-2152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Edificio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para Institutos de </a:t>
            </a:r>
            <a:r>
              <a:rPr lang="es-AR" sz="16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gestión compartida: </a:t>
            </a:r>
            <a:r>
              <a:rPr lang="es-AR" sz="1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Destinado </a:t>
            </a: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Institutos de doble dependencia UNSJ/CONICET: ICATE  y CIGEOBIO y al de cuádruple dependencia CASLEO.  Aporte Financiero: CONICET.</a:t>
            </a:r>
            <a:endParaRPr lang="es-AR" sz="1600" b="0" strike="noStrike" spc="-1" dirty="0">
              <a:latin typeface="Arial"/>
            </a:endParaRPr>
          </a:p>
          <a:p>
            <a:pPr marL="180000">
              <a:lnSpc>
                <a:spcPct val="100000"/>
              </a:lnSpc>
            </a:pPr>
            <a:r>
              <a:rPr lang="es-A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etapa de Proyecto.</a:t>
            </a:r>
            <a:endParaRPr lang="es-AR" sz="1600" b="0" strike="noStrike" spc="-1" dirty="0">
              <a:latin typeface="Arial"/>
            </a:endParaRPr>
          </a:p>
          <a:p>
            <a:pPr marL="180000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  <a:p>
            <a:pPr marL="180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6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Nuevo </a:t>
            </a:r>
            <a:r>
              <a:rPr lang="es-AR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Edificio del Gobierno Provincial para albergar las muestras del Instituto y Museo de Cs. Naturales</a:t>
            </a:r>
            <a:endParaRPr lang="es-AR" sz="1600" b="0" strike="noStrike" spc="-1" dirty="0">
              <a:latin typeface="Arial"/>
            </a:endParaRPr>
          </a:p>
          <a:p>
            <a:pPr marL="180000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Traslado de los talleres museológicos.</a:t>
            </a:r>
            <a:endParaRPr lang="es-AR" sz="1600" b="0" strike="noStrike" spc="-1" dirty="0">
              <a:latin typeface="Arial"/>
            </a:endParaRPr>
          </a:p>
          <a:p>
            <a:pPr marL="180000">
              <a:lnSpc>
                <a:spcPct val="100000"/>
              </a:lnSpc>
            </a:pPr>
            <a:endParaRPr lang="es-A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FCEFN (1)</Template>
  <TotalTime>1083</TotalTime>
  <Words>1277</Words>
  <Application>Microsoft Office PowerPoint</Application>
  <PresentationFormat>Panorámica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Arial</vt:lpstr>
      <vt:lpstr>Calibri</vt:lpstr>
      <vt:lpstr>DejaVu Sans</vt:lpstr>
      <vt:lpstr>Noto Sans CJK SC</vt:lpstr>
      <vt:lpstr>Symbol</vt:lpstr>
      <vt:lpstr>Wingdings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Microsoft</dc:creator>
  <dc:description/>
  <cp:lastModifiedBy>Rodolfo Bloch</cp:lastModifiedBy>
  <cp:revision>66</cp:revision>
  <dcterms:created xsi:type="dcterms:W3CDTF">2022-05-10T00:24:18Z</dcterms:created>
  <dcterms:modified xsi:type="dcterms:W3CDTF">2022-05-12T01:58:33Z</dcterms:modified>
  <dc:language>es-AR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